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B81944-B3A4-49F9-A14E-B77AC93F82BD}">
  <a:tblStyle styleId="{D6B81944-B3A4-49F9-A14E-B77AC93F82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926508c8e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926508c8e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926508c8e_1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926508c8e_1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926508c8e_1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926508c8e_1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7a609c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7a609c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7a609c9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7a609c9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7a609c9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7a609c9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8b4f2c9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8b4f2c9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7bad761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7bad761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7bad761d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7bad761d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8eba40d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8eba40d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8d332e0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8d332e0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7bad761d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7bad761d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7bad761d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7bad761d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926508c8e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926508c8e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8d332e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8d332e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8d332e0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8d332e0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926508c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926508c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926508c8e_1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926508c8e_1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926508c8e_1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926508c8e_1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926508c8e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926508c8e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926508c8e_1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926508c8e_1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82452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Swin Transformer: Hierarchical Vision Transformer using Shifted Windows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Simei Yan &amp; Zitai Wu &amp; Bangguo Xu &amp; Liang Liu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550975"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Advantage(Get features from different resolution)</a:t>
            </a:r>
            <a:endParaRPr/>
          </a:p>
        </p:txBody>
      </p:sp>
      <p:pic>
        <p:nvPicPr>
          <p:cNvPr id="162" name="Google Shape;162;p22"/>
          <p:cNvPicPr preferRelativeResize="0"/>
          <p:nvPr/>
        </p:nvPicPr>
        <p:blipFill>
          <a:blip r:embed="rId3">
            <a:alphaModFix/>
          </a:blip>
          <a:stretch>
            <a:fillRect/>
          </a:stretch>
        </p:blipFill>
        <p:spPr>
          <a:xfrm>
            <a:off x="439525" y="1647500"/>
            <a:ext cx="4567625" cy="2649925"/>
          </a:xfrm>
          <a:prstGeom prst="rect">
            <a:avLst/>
          </a:prstGeom>
          <a:noFill/>
          <a:ln>
            <a:noFill/>
          </a:ln>
        </p:spPr>
      </p:pic>
      <p:sp>
        <p:nvSpPr>
          <p:cNvPr id="163" name="Google Shape;163;p22"/>
          <p:cNvSpPr txBox="1"/>
          <p:nvPr/>
        </p:nvSpPr>
        <p:spPr>
          <a:xfrm>
            <a:off x="5403175" y="2571750"/>
            <a:ext cx="311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This hierarchy allows the model to capture image features at different resolution, </a:t>
            </a:r>
            <a:r>
              <a:rPr lang="zh-CN">
                <a:solidFill>
                  <a:schemeClr val="accent3"/>
                </a:solidFill>
              </a:rPr>
              <a:t>suitable for a variety of visual tasks</a:t>
            </a:r>
            <a:r>
              <a:rPr lang="zh-CN"/>
              <a:t> from fine to rough.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601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 Swin Transformer Blocks </a:t>
            </a:r>
            <a:endParaRPr/>
          </a:p>
        </p:txBody>
      </p:sp>
      <p:pic>
        <p:nvPicPr>
          <p:cNvPr id="169" name="Google Shape;169;p23"/>
          <p:cNvPicPr preferRelativeResize="0"/>
          <p:nvPr/>
        </p:nvPicPr>
        <p:blipFill>
          <a:blip r:embed="rId3">
            <a:alphaModFix/>
          </a:blip>
          <a:stretch>
            <a:fillRect/>
          </a:stretch>
        </p:blipFill>
        <p:spPr>
          <a:xfrm>
            <a:off x="152400" y="1749475"/>
            <a:ext cx="5752825" cy="1944800"/>
          </a:xfrm>
          <a:prstGeom prst="rect">
            <a:avLst/>
          </a:prstGeom>
          <a:noFill/>
          <a:ln>
            <a:noFill/>
          </a:ln>
        </p:spPr>
      </p:pic>
      <p:pic>
        <p:nvPicPr>
          <p:cNvPr id="170" name="Google Shape;170;p23"/>
          <p:cNvPicPr preferRelativeResize="0"/>
          <p:nvPr/>
        </p:nvPicPr>
        <p:blipFill>
          <a:blip r:embed="rId4">
            <a:alphaModFix/>
          </a:blip>
          <a:stretch>
            <a:fillRect/>
          </a:stretch>
        </p:blipFill>
        <p:spPr>
          <a:xfrm>
            <a:off x="6370275" y="1473000"/>
            <a:ext cx="2047875" cy="2305050"/>
          </a:xfrm>
          <a:prstGeom prst="rect">
            <a:avLst/>
          </a:prstGeom>
          <a:noFill/>
          <a:ln>
            <a:noFill/>
          </a:ln>
        </p:spPr>
      </p:pic>
      <p:cxnSp>
        <p:nvCxnSpPr>
          <p:cNvPr id="171" name="Google Shape;171;p23"/>
          <p:cNvCxnSpPr/>
          <p:nvPr/>
        </p:nvCxnSpPr>
        <p:spPr>
          <a:xfrm>
            <a:off x="5755025" y="2856575"/>
            <a:ext cx="5193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601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 Swin Transformer Blocks </a:t>
            </a:r>
            <a:endParaRPr/>
          </a:p>
        </p:txBody>
      </p:sp>
      <p:sp>
        <p:nvSpPr>
          <p:cNvPr id="177" name="Google Shape;177;p24"/>
          <p:cNvSpPr txBox="1"/>
          <p:nvPr/>
        </p:nvSpPr>
        <p:spPr>
          <a:xfrm>
            <a:off x="4443750" y="1859700"/>
            <a:ext cx="397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300"/>
              <a:t>Function: </a:t>
            </a:r>
            <a:r>
              <a:rPr lang="zh-CN" sz="1200"/>
              <a:t>Transform and refine image features.</a:t>
            </a:r>
            <a:endParaRPr sz="1200"/>
          </a:p>
        </p:txBody>
      </p:sp>
      <p:sp>
        <p:nvSpPr>
          <p:cNvPr id="178" name="Google Shape;178;p24"/>
          <p:cNvSpPr txBox="1"/>
          <p:nvPr/>
        </p:nvSpPr>
        <p:spPr>
          <a:xfrm>
            <a:off x="4494025" y="3022825"/>
            <a:ext cx="412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200"/>
              <a:t>W-MSA</a:t>
            </a:r>
            <a:r>
              <a:rPr b="1" lang="zh-CN" sz="1200">
                <a:solidFill>
                  <a:srgbClr val="374151"/>
                </a:solidFill>
              </a:rPr>
              <a:t>: </a:t>
            </a:r>
            <a:r>
              <a:rPr lang="zh-CN" sz="1200">
                <a:solidFill>
                  <a:srgbClr val="374151"/>
                </a:solidFill>
              </a:rPr>
              <a:t>Window </a:t>
            </a:r>
            <a:r>
              <a:rPr lang="zh-CN" sz="1200"/>
              <a:t>Multi-head Self-Attention(lack of learning the relationship between the patches)</a:t>
            </a:r>
            <a:endParaRPr/>
          </a:p>
        </p:txBody>
      </p:sp>
      <p:sp>
        <p:nvSpPr>
          <p:cNvPr id="179" name="Google Shape;179;p24"/>
          <p:cNvSpPr txBox="1"/>
          <p:nvPr/>
        </p:nvSpPr>
        <p:spPr>
          <a:xfrm>
            <a:off x="4443750" y="3721025"/>
            <a:ext cx="477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200"/>
              <a:t>S</a:t>
            </a:r>
            <a:r>
              <a:rPr b="1" lang="zh-CN" sz="1200"/>
              <a:t>W-MSA</a:t>
            </a:r>
            <a:r>
              <a:rPr b="1" lang="zh-CN" sz="1200">
                <a:solidFill>
                  <a:srgbClr val="374151"/>
                </a:solidFill>
              </a:rPr>
              <a:t>:</a:t>
            </a:r>
            <a:r>
              <a:rPr lang="zh-CN" sz="1200">
                <a:solidFill>
                  <a:srgbClr val="374151"/>
                </a:solidFill>
              </a:rPr>
              <a:t> Shifted Window </a:t>
            </a:r>
            <a:r>
              <a:rPr lang="zh-CN" sz="1200"/>
              <a:t>Multi-head Self-Attention</a:t>
            </a:r>
            <a:endParaRPr/>
          </a:p>
        </p:txBody>
      </p:sp>
      <p:pic>
        <p:nvPicPr>
          <p:cNvPr id="180" name="Google Shape;180;p24"/>
          <p:cNvPicPr preferRelativeResize="0"/>
          <p:nvPr/>
        </p:nvPicPr>
        <p:blipFill>
          <a:blip r:embed="rId3">
            <a:alphaModFix/>
          </a:blip>
          <a:stretch>
            <a:fillRect/>
          </a:stretch>
        </p:blipFill>
        <p:spPr>
          <a:xfrm>
            <a:off x="403725" y="1422775"/>
            <a:ext cx="3359575" cy="343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727650" y="545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Shifted Window</a:t>
            </a:r>
            <a:endParaRPr/>
          </a:p>
        </p:txBody>
      </p:sp>
      <p:sp>
        <p:nvSpPr>
          <p:cNvPr id="186" name="Google Shape;186;p25"/>
          <p:cNvSpPr txBox="1"/>
          <p:nvPr>
            <p:ph idx="1" type="body"/>
          </p:nvPr>
        </p:nvSpPr>
        <p:spPr>
          <a:xfrm>
            <a:off x="359825" y="1975075"/>
            <a:ext cx="8245800" cy="25389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zh-CN" sz="1600"/>
              <a:t>If only use local self-attention inside each window, we cannot exchange information between windows even the patches are close to each other. So we need to shift the windows.</a:t>
            </a:r>
            <a:endParaRPr sz="1600"/>
          </a:p>
          <a:p>
            <a:pPr indent="-330200" lvl="0" marL="457200" rtl="0" algn="just">
              <a:lnSpc>
                <a:spcPct val="115000"/>
              </a:lnSpc>
              <a:spcBef>
                <a:spcPts val="0"/>
              </a:spcBef>
              <a:spcAft>
                <a:spcPts val="0"/>
              </a:spcAft>
              <a:buSzPts val="1600"/>
              <a:buChar char="●"/>
            </a:pPr>
            <a:r>
              <a:rPr lang="zh-CN" sz="1600"/>
              <a:t>Shift the window to the bottom right.</a:t>
            </a:r>
            <a:endParaRPr sz="1600"/>
          </a:p>
          <a:p>
            <a:pPr indent="-330200" lvl="0" marL="457200" rtl="0" algn="just">
              <a:lnSpc>
                <a:spcPct val="115000"/>
              </a:lnSpc>
              <a:spcBef>
                <a:spcPts val="0"/>
              </a:spcBef>
              <a:spcAft>
                <a:spcPts val="0"/>
              </a:spcAft>
              <a:buSzPts val="1600"/>
              <a:buChar char="●"/>
            </a:pPr>
            <a:r>
              <a:rPr lang="zh-CN" sz="1600"/>
              <a:t>The advantage of this is that the windows can interact with each other, because in the original way, there is no shift, and the windows do not overlap each other. If each self-attention operation is performed in a small window, the patch in each window will never be able to notice the information of the patches in the other windows.</a:t>
            </a:r>
            <a:endParaRPr sz="1600"/>
          </a:p>
          <a:p>
            <a:pPr indent="-330200" lvl="0" marL="457200" rtl="0" algn="just">
              <a:lnSpc>
                <a:spcPct val="115000"/>
              </a:lnSpc>
              <a:spcBef>
                <a:spcPts val="0"/>
              </a:spcBef>
              <a:spcAft>
                <a:spcPts val="0"/>
              </a:spcAft>
              <a:buSzPts val="1600"/>
              <a:buChar char="●"/>
            </a:pPr>
            <a:r>
              <a:rPr lang="zh-CN" sz="1600"/>
              <a:t>Moving windows break the barriers between windows, allowing patches in different windows to "communicate" with each other.</a:t>
            </a:r>
            <a:endParaRPr sz="1600"/>
          </a:p>
          <a:p>
            <a:pPr indent="0" lvl="0" marL="457200" rtl="0" algn="just">
              <a:lnSpc>
                <a:spcPct val="95000"/>
              </a:lnSpc>
              <a:spcBef>
                <a:spcPts val="1200"/>
              </a:spcBef>
              <a:spcAft>
                <a:spcPts val="0"/>
              </a:spcAft>
              <a:buSzPts val="852"/>
              <a:buNone/>
            </a:pPr>
            <a:r>
              <a:t/>
            </a:r>
            <a:endParaRPr sz="1585"/>
          </a:p>
          <a:p>
            <a:pPr indent="0" lvl="0" marL="0" rtl="0" algn="just">
              <a:lnSpc>
                <a:spcPct val="95000"/>
              </a:lnSpc>
              <a:spcBef>
                <a:spcPts val="1200"/>
              </a:spcBef>
              <a:spcAft>
                <a:spcPts val="1200"/>
              </a:spcAft>
              <a:buSzPts val="852"/>
              <a:buNone/>
            </a:pPr>
            <a:r>
              <a:t/>
            </a:r>
            <a:endParaRPr sz="1585"/>
          </a:p>
        </p:txBody>
      </p:sp>
      <p:pic>
        <p:nvPicPr>
          <p:cNvPr id="187" name="Google Shape;187;p25"/>
          <p:cNvPicPr preferRelativeResize="0"/>
          <p:nvPr/>
        </p:nvPicPr>
        <p:blipFill>
          <a:blip r:embed="rId3">
            <a:alphaModFix/>
          </a:blip>
          <a:stretch>
            <a:fillRect/>
          </a:stretch>
        </p:blipFill>
        <p:spPr>
          <a:xfrm>
            <a:off x="4233125" y="603600"/>
            <a:ext cx="3951425" cy="144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27650" y="545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Shifted Window</a:t>
            </a:r>
            <a:endParaRPr/>
          </a:p>
        </p:txBody>
      </p:sp>
      <p:sp>
        <p:nvSpPr>
          <p:cNvPr id="193" name="Google Shape;193;p26"/>
          <p:cNvSpPr txBox="1"/>
          <p:nvPr>
            <p:ph idx="1" type="body"/>
          </p:nvPr>
        </p:nvSpPr>
        <p:spPr>
          <a:xfrm>
            <a:off x="267550" y="1975075"/>
            <a:ext cx="8084400" cy="2261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018"/>
              <a:buNone/>
            </a:pPr>
            <a:r>
              <a:rPr b="1" lang="zh-CN" sz="1600"/>
              <a:t>But how to deal with those incomplete segments?</a:t>
            </a:r>
            <a:endParaRPr b="1" sz="1600"/>
          </a:p>
          <a:p>
            <a:pPr indent="-330200" lvl="0" marL="457200" rtl="0" algn="just">
              <a:lnSpc>
                <a:spcPct val="95000"/>
              </a:lnSpc>
              <a:spcBef>
                <a:spcPts val="1200"/>
              </a:spcBef>
              <a:spcAft>
                <a:spcPts val="0"/>
              </a:spcAft>
              <a:buSzPts val="1600"/>
              <a:buChar char="●"/>
            </a:pPr>
            <a:r>
              <a:rPr lang="zh-CN" sz="1600"/>
              <a:t>The number of windows increased, and the size of the elements in each window is not the same.</a:t>
            </a:r>
            <a:endParaRPr sz="1600"/>
          </a:p>
          <a:p>
            <a:pPr indent="-330200" lvl="0" marL="457200" rtl="0" algn="just">
              <a:lnSpc>
                <a:spcPct val="95000"/>
              </a:lnSpc>
              <a:spcBef>
                <a:spcPts val="0"/>
              </a:spcBef>
              <a:spcAft>
                <a:spcPts val="0"/>
              </a:spcAft>
              <a:buSzPts val="1600"/>
              <a:buChar char="●"/>
            </a:pPr>
            <a:r>
              <a:rPr lang="zh-CN" sz="1600"/>
              <a:t>Because  the size of the window is not the same, we can’t pressed all the windows into a batch to directly calculate the self-attention.</a:t>
            </a:r>
            <a:endParaRPr sz="1600"/>
          </a:p>
          <a:p>
            <a:pPr indent="-330200" lvl="0" marL="457200" rtl="0" algn="just">
              <a:lnSpc>
                <a:spcPct val="95000"/>
              </a:lnSpc>
              <a:spcBef>
                <a:spcPts val="0"/>
              </a:spcBef>
              <a:spcAft>
                <a:spcPts val="0"/>
              </a:spcAft>
              <a:buSzPts val="1600"/>
              <a:buChar char="●"/>
            </a:pPr>
            <a:r>
              <a:rPr lang="zh-CN" sz="1600"/>
              <a:t>One of the  simple  solution is to pad these small windows by 0, pad them with the same size as the middle window , so there are 9 exactly the same size windows, so that they can still be pressed into a batch.</a:t>
            </a:r>
            <a:endParaRPr sz="1600"/>
          </a:p>
          <a:p>
            <a:pPr indent="-330200" lvl="0" marL="457200" rtl="0" algn="just">
              <a:lnSpc>
                <a:spcPct val="95000"/>
              </a:lnSpc>
              <a:spcBef>
                <a:spcPts val="0"/>
              </a:spcBef>
              <a:spcAft>
                <a:spcPts val="0"/>
              </a:spcAft>
              <a:buSzPts val="1600"/>
              <a:buChar char="●"/>
            </a:pPr>
            <a:r>
              <a:rPr lang="zh-CN" sz="1600"/>
              <a:t>However, this inadvertently increases the computational complexity because originally, if calculating self-attention based on windows, only 4 windows need to be calculated, but now 9 windows need to be computed, which more than doubles the complexity.</a:t>
            </a:r>
            <a:endParaRPr sz="1600"/>
          </a:p>
        </p:txBody>
      </p:sp>
      <p:pic>
        <p:nvPicPr>
          <p:cNvPr id="194" name="Google Shape;194;p26"/>
          <p:cNvPicPr preferRelativeResize="0"/>
          <p:nvPr/>
        </p:nvPicPr>
        <p:blipFill>
          <a:blip r:embed="rId3">
            <a:alphaModFix/>
          </a:blip>
          <a:stretch>
            <a:fillRect/>
          </a:stretch>
        </p:blipFill>
        <p:spPr>
          <a:xfrm>
            <a:off x="4233124" y="603599"/>
            <a:ext cx="3542451" cy="129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27650" y="545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Cycle shift and Mask</a:t>
            </a:r>
            <a:endParaRPr/>
          </a:p>
        </p:txBody>
      </p:sp>
      <p:pic>
        <p:nvPicPr>
          <p:cNvPr id="200" name="Google Shape;200;p27"/>
          <p:cNvPicPr preferRelativeResize="0"/>
          <p:nvPr/>
        </p:nvPicPr>
        <p:blipFill>
          <a:blip r:embed="rId3">
            <a:alphaModFix/>
          </a:blip>
          <a:stretch>
            <a:fillRect/>
          </a:stretch>
        </p:blipFill>
        <p:spPr>
          <a:xfrm>
            <a:off x="335546" y="1667088"/>
            <a:ext cx="4844950" cy="1809325"/>
          </a:xfrm>
          <a:prstGeom prst="rect">
            <a:avLst/>
          </a:prstGeom>
          <a:noFill/>
          <a:ln>
            <a:noFill/>
          </a:ln>
        </p:spPr>
      </p:pic>
      <p:pic>
        <p:nvPicPr>
          <p:cNvPr id="201" name="Google Shape;201;p27"/>
          <p:cNvPicPr preferRelativeResize="0"/>
          <p:nvPr/>
        </p:nvPicPr>
        <p:blipFill>
          <a:blip r:embed="rId4">
            <a:alphaModFix/>
          </a:blip>
          <a:stretch>
            <a:fillRect/>
          </a:stretch>
        </p:blipFill>
        <p:spPr>
          <a:xfrm>
            <a:off x="6628535" y="635300"/>
            <a:ext cx="2120114" cy="4312124"/>
          </a:xfrm>
          <a:prstGeom prst="rect">
            <a:avLst/>
          </a:prstGeom>
          <a:noFill/>
          <a:ln>
            <a:noFill/>
          </a:ln>
        </p:spPr>
      </p:pic>
      <p:sp>
        <p:nvSpPr>
          <p:cNvPr id="202" name="Google Shape;202;p27"/>
          <p:cNvSpPr txBox="1"/>
          <p:nvPr/>
        </p:nvSpPr>
        <p:spPr>
          <a:xfrm>
            <a:off x="578950" y="1386775"/>
            <a:ext cx="45093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Efficient batch computationa for shifted configuration</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727650" y="545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Cycle shift and Mask</a:t>
            </a:r>
            <a:endParaRPr/>
          </a:p>
        </p:txBody>
      </p:sp>
      <p:pic>
        <p:nvPicPr>
          <p:cNvPr id="208" name="Google Shape;208;p28"/>
          <p:cNvPicPr preferRelativeResize="0"/>
          <p:nvPr/>
        </p:nvPicPr>
        <p:blipFill>
          <a:blip r:embed="rId3">
            <a:alphaModFix/>
          </a:blip>
          <a:stretch>
            <a:fillRect/>
          </a:stretch>
        </p:blipFill>
        <p:spPr>
          <a:xfrm>
            <a:off x="6628535" y="635300"/>
            <a:ext cx="2120114" cy="4312124"/>
          </a:xfrm>
          <a:prstGeom prst="rect">
            <a:avLst/>
          </a:prstGeom>
          <a:noFill/>
          <a:ln>
            <a:noFill/>
          </a:ln>
        </p:spPr>
      </p:pic>
      <p:sp>
        <p:nvSpPr>
          <p:cNvPr id="209" name="Google Shape;209;p28"/>
          <p:cNvSpPr txBox="1"/>
          <p:nvPr/>
        </p:nvSpPr>
        <p:spPr>
          <a:xfrm>
            <a:off x="578950" y="1386775"/>
            <a:ext cx="45093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Efficient batch computationa for shifted configuration</a:t>
            </a:r>
            <a:endParaRPr sz="1300">
              <a:solidFill>
                <a:schemeClr val="accent1"/>
              </a:solidFill>
              <a:latin typeface="Lato"/>
              <a:ea typeface="Lato"/>
              <a:cs typeface="Lato"/>
              <a:sym typeface="Lato"/>
            </a:endParaRPr>
          </a:p>
        </p:txBody>
      </p:sp>
      <p:pic>
        <p:nvPicPr>
          <p:cNvPr id="210" name="Google Shape;210;p28"/>
          <p:cNvPicPr preferRelativeResize="0"/>
          <p:nvPr/>
        </p:nvPicPr>
        <p:blipFill>
          <a:blip r:embed="rId4">
            <a:alphaModFix/>
          </a:blip>
          <a:stretch>
            <a:fillRect/>
          </a:stretch>
        </p:blipFill>
        <p:spPr>
          <a:xfrm>
            <a:off x="509750" y="1795625"/>
            <a:ext cx="5662449" cy="315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7650" y="59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Experiments</a:t>
            </a:r>
            <a:endParaRPr/>
          </a:p>
        </p:txBody>
      </p:sp>
      <p:sp>
        <p:nvSpPr>
          <p:cNvPr id="216" name="Google Shape;216;p29"/>
          <p:cNvSpPr txBox="1"/>
          <p:nvPr>
            <p:ph idx="1" type="body"/>
          </p:nvPr>
        </p:nvSpPr>
        <p:spPr>
          <a:xfrm>
            <a:off x="462975" y="1309505"/>
            <a:ext cx="4283700" cy="498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zh-CN" sz="5686"/>
              <a:t>ImageNet 1K image classification</a:t>
            </a:r>
            <a:endParaRPr b="1" sz="5686"/>
          </a:p>
          <a:p>
            <a:pPr indent="0" lvl="0" marL="0" rtl="0" algn="l">
              <a:spcBef>
                <a:spcPts val="1200"/>
              </a:spcBef>
              <a:spcAft>
                <a:spcPts val="0"/>
              </a:spcAft>
              <a:buNone/>
            </a:pPr>
            <a:r>
              <a:t/>
            </a:r>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17" name="Google Shape;217;p29"/>
          <p:cNvPicPr preferRelativeResize="0"/>
          <p:nvPr/>
        </p:nvPicPr>
        <p:blipFill>
          <a:blip r:embed="rId3">
            <a:alphaModFix/>
          </a:blip>
          <a:stretch>
            <a:fillRect/>
          </a:stretch>
        </p:blipFill>
        <p:spPr>
          <a:xfrm>
            <a:off x="4942000" y="549215"/>
            <a:ext cx="3049175" cy="4594276"/>
          </a:xfrm>
          <a:prstGeom prst="rect">
            <a:avLst/>
          </a:prstGeom>
          <a:noFill/>
          <a:ln>
            <a:noFill/>
          </a:ln>
        </p:spPr>
      </p:pic>
      <p:sp>
        <p:nvSpPr>
          <p:cNvPr id="218" name="Google Shape;218;p29"/>
          <p:cNvSpPr txBox="1"/>
          <p:nvPr/>
        </p:nvSpPr>
        <p:spPr>
          <a:xfrm>
            <a:off x="148450" y="1694325"/>
            <a:ext cx="4524000" cy="31707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2"/>
              </a:buClr>
              <a:buSzPts val="1000"/>
              <a:buNone/>
            </a:pPr>
            <a:r>
              <a:rPr b="1" lang="zh-CN" sz="1000">
                <a:solidFill>
                  <a:schemeClr val="dk2"/>
                </a:solidFill>
              </a:rPr>
              <a:t>Two Pre-training Methods</a:t>
            </a:r>
            <a:r>
              <a:rPr lang="zh-CN" sz="1000">
                <a:solidFill>
                  <a:schemeClr val="dk2"/>
                </a:solidFill>
              </a:rPr>
              <a:t>:</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Standard ImageNet-1K with 1.28 million images, 1,000 classes.</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Larger ImageNet-22K with 14 million images, over 20,000 classes.</a:t>
            </a:r>
            <a:endParaRPr sz="1000">
              <a:solidFill>
                <a:schemeClr val="dk2"/>
              </a:solidFill>
            </a:endParaRPr>
          </a:p>
          <a:p>
            <a:pPr indent="-228600" lvl="0" marL="457200" rtl="0" algn="l">
              <a:lnSpc>
                <a:spcPct val="115000"/>
              </a:lnSpc>
              <a:spcBef>
                <a:spcPts val="0"/>
              </a:spcBef>
              <a:spcAft>
                <a:spcPts val="0"/>
              </a:spcAft>
              <a:buClr>
                <a:schemeClr val="dk2"/>
              </a:buClr>
              <a:buSzPts val="1000"/>
              <a:buNone/>
            </a:pPr>
            <a:r>
              <a:rPr b="1" lang="zh-CN" sz="1000">
                <a:solidFill>
                  <a:schemeClr val="dk2"/>
                </a:solidFill>
              </a:rPr>
              <a:t>Final Testing Uniformity</a:t>
            </a:r>
            <a:r>
              <a:rPr lang="zh-CN" sz="1000">
                <a:solidFill>
                  <a:schemeClr val="dk2"/>
                </a:solidFill>
              </a:rPr>
              <a:t>:</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All models are tested on the ImageNet-1K test set for consistency.</a:t>
            </a:r>
            <a:endParaRPr sz="1000">
              <a:solidFill>
                <a:schemeClr val="dk2"/>
              </a:solidFill>
            </a:endParaRPr>
          </a:p>
          <a:p>
            <a:pPr indent="-228600" lvl="0" marL="457200" rtl="0" algn="l">
              <a:lnSpc>
                <a:spcPct val="115000"/>
              </a:lnSpc>
              <a:spcBef>
                <a:spcPts val="0"/>
              </a:spcBef>
              <a:spcAft>
                <a:spcPts val="0"/>
              </a:spcAft>
              <a:buClr>
                <a:schemeClr val="dk2"/>
              </a:buClr>
              <a:buSzPts val="1000"/>
              <a:buNone/>
            </a:pPr>
            <a:r>
              <a:rPr b="1" lang="zh-CN" sz="1000">
                <a:solidFill>
                  <a:schemeClr val="dk2"/>
                </a:solidFill>
              </a:rPr>
              <a:t>Top Model Performances</a:t>
            </a:r>
            <a:r>
              <a:rPr lang="zh-CN" sz="1000">
                <a:solidFill>
                  <a:schemeClr val="dk2"/>
                </a:solidFill>
              </a:rPr>
              <a:t>:</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RegNet and EfficientNet were top-performing models, reaching up to 84.3% accuracy.</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Swin Transformer models outperformed previous models, with Swin Base reaching 84.5% accuracy.</a:t>
            </a:r>
            <a:endParaRPr sz="1000">
              <a:solidFill>
                <a:schemeClr val="dk2"/>
              </a:solidFill>
            </a:endParaRPr>
          </a:p>
          <a:p>
            <a:pPr indent="-228600" lvl="0" marL="457200" rtl="0" algn="l">
              <a:lnSpc>
                <a:spcPct val="115000"/>
              </a:lnSpc>
              <a:spcBef>
                <a:spcPts val="0"/>
              </a:spcBef>
              <a:spcAft>
                <a:spcPts val="0"/>
              </a:spcAft>
              <a:buClr>
                <a:schemeClr val="dk2"/>
              </a:buClr>
              <a:buSzPts val="1000"/>
              <a:buNone/>
            </a:pPr>
            <a:r>
              <a:rPr b="1" lang="zh-CN" sz="1000">
                <a:solidFill>
                  <a:schemeClr val="dk2"/>
                </a:solidFill>
              </a:rPr>
              <a:t>Improvements with ImageNet-22K</a:t>
            </a:r>
            <a:r>
              <a:rPr lang="zh-CN" sz="1000">
                <a:solidFill>
                  <a:schemeClr val="dk2"/>
                </a:solidFill>
              </a:rPr>
              <a:t>:</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Pre-training on ImageNet-22K significantly boosts ViT models' performance.</a:t>
            </a:r>
            <a:endParaRPr sz="1000">
              <a:solidFill>
                <a:schemeClr val="dk2"/>
              </a:solidFill>
            </a:endParaRPr>
          </a:p>
          <a:p>
            <a:pPr indent="-292100" lvl="1" marL="914400" rtl="0" algn="l">
              <a:lnSpc>
                <a:spcPct val="115000"/>
              </a:lnSpc>
              <a:spcBef>
                <a:spcPts val="0"/>
              </a:spcBef>
              <a:spcAft>
                <a:spcPts val="0"/>
              </a:spcAft>
              <a:buClr>
                <a:schemeClr val="dk2"/>
              </a:buClr>
              <a:buSzPts val="1000"/>
              <a:buChar char="●"/>
            </a:pPr>
            <a:r>
              <a:rPr lang="zh-CN" sz="1000">
                <a:solidFill>
                  <a:schemeClr val="dk2"/>
                </a:solidFill>
              </a:rPr>
              <a:t>Swin Large achieves top accuracy of 87.3% </a:t>
            </a:r>
            <a:endParaRPr sz="10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727650" y="59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Experiments</a:t>
            </a:r>
            <a:endParaRPr/>
          </a:p>
        </p:txBody>
      </p:sp>
      <p:sp>
        <p:nvSpPr>
          <p:cNvPr id="224" name="Google Shape;224;p30"/>
          <p:cNvSpPr txBox="1"/>
          <p:nvPr>
            <p:ph idx="1" type="body"/>
          </p:nvPr>
        </p:nvSpPr>
        <p:spPr>
          <a:xfrm>
            <a:off x="544275" y="1304175"/>
            <a:ext cx="3420900" cy="46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sz="1500"/>
              <a:t>coco object detection </a:t>
            </a:r>
            <a:endParaRPr b="1" sz="1500"/>
          </a:p>
        </p:txBody>
      </p:sp>
      <p:pic>
        <p:nvPicPr>
          <p:cNvPr id="225" name="Google Shape;225;p30"/>
          <p:cNvPicPr preferRelativeResize="0"/>
          <p:nvPr/>
        </p:nvPicPr>
        <p:blipFill>
          <a:blip r:embed="rId3">
            <a:alphaModFix/>
          </a:blip>
          <a:stretch>
            <a:fillRect/>
          </a:stretch>
        </p:blipFill>
        <p:spPr>
          <a:xfrm>
            <a:off x="5155500" y="0"/>
            <a:ext cx="2948466" cy="5143501"/>
          </a:xfrm>
          <a:prstGeom prst="rect">
            <a:avLst/>
          </a:prstGeom>
          <a:noFill/>
          <a:ln>
            <a:noFill/>
          </a:ln>
        </p:spPr>
      </p:pic>
      <p:sp>
        <p:nvSpPr>
          <p:cNvPr id="226" name="Google Shape;226;p30"/>
          <p:cNvSpPr txBox="1"/>
          <p:nvPr/>
        </p:nvSpPr>
        <p:spPr>
          <a:xfrm>
            <a:off x="61175" y="1814975"/>
            <a:ext cx="4925700" cy="30801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2"/>
              </a:buClr>
              <a:buSzPts val="1100"/>
              <a:buNone/>
            </a:pPr>
            <a:r>
              <a:rPr lang="zh-CN" sz="1100">
                <a:solidFill>
                  <a:schemeClr val="dk2"/>
                </a:solidFill>
              </a:rPr>
              <a:t>Swin Transformer as a Backbone:</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lang="zh-CN" sz="1100">
                <a:solidFill>
                  <a:schemeClr val="dk2"/>
                </a:solidFill>
              </a:rPr>
              <a:t>Swin Transformer outshines the ResNet-50 backbone in various algorithms including Mask R-CNN and ATS</a:t>
            </a:r>
            <a:r>
              <a:rPr lang="zh-CN" sz="1100">
                <a:solidFill>
                  <a:schemeClr val="dk2"/>
                </a:solidFill>
              </a:rPr>
              <a:t>S</a:t>
            </a:r>
            <a:endParaRPr sz="1100">
              <a:solidFill>
                <a:schemeClr val="dk2"/>
              </a:solidFill>
            </a:endParaRPr>
          </a:p>
          <a:p>
            <a:pPr indent="-228600" lvl="0" marL="457200" rtl="0" algn="l">
              <a:lnSpc>
                <a:spcPct val="115000"/>
              </a:lnSpc>
              <a:spcBef>
                <a:spcPts val="0"/>
              </a:spcBef>
              <a:spcAft>
                <a:spcPts val="0"/>
              </a:spcAft>
              <a:buClr>
                <a:schemeClr val="dk2"/>
              </a:buClr>
              <a:buSzPts val="1100"/>
              <a:buNone/>
            </a:pPr>
            <a:r>
              <a:rPr lang="zh-CN" sz="1100">
                <a:solidFill>
                  <a:schemeClr val="dk2"/>
                </a:solidFill>
              </a:rPr>
              <a:t>Comparative Analysis:</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lang="zh-CN" sz="1100">
                <a:solidFill>
                  <a:schemeClr val="dk2"/>
                </a:solidFill>
              </a:rPr>
              <a:t>Swin Tiny demonstrates significant improvement over ResNet-50, with fair comparison due to similar parameter and FLOP counts.</a:t>
            </a:r>
            <a:endParaRPr sz="1100">
              <a:solidFill>
                <a:schemeClr val="dk2"/>
              </a:solidFill>
            </a:endParaRPr>
          </a:p>
          <a:p>
            <a:pPr indent="-228600" lvl="0" marL="457200" rtl="0" algn="l">
              <a:lnSpc>
                <a:spcPct val="115000"/>
              </a:lnSpc>
              <a:spcBef>
                <a:spcPts val="0"/>
              </a:spcBef>
              <a:spcAft>
                <a:spcPts val="0"/>
              </a:spcAft>
              <a:buClr>
                <a:schemeClr val="dk2"/>
              </a:buClr>
              <a:buSzPts val="1100"/>
              <a:buNone/>
            </a:pPr>
            <a:r>
              <a:rPr lang="zh-CN" sz="1100">
                <a:solidFill>
                  <a:schemeClr val="dk2"/>
                </a:solidFill>
              </a:rPr>
              <a:t>Enhanced Detection Performance:</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lang="zh-CN" sz="1100">
                <a:solidFill>
                  <a:schemeClr val="dk2"/>
                </a:solidFill>
              </a:rPr>
              <a:t>When integrated into Cascade Mask R-CNN, Swin Transformer backbones surpass other networks with comparable parameters and computational efficiency.</a:t>
            </a:r>
            <a:endParaRPr sz="1100">
              <a:solidFill>
                <a:schemeClr val="dk2"/>
              </a:solidFill>
            </a:endParaRPr>
          </a:p>
          <a:p>
            <a:pPr indent="-228600" lvl="0" marL="457200" rtl="0" algn="l">
              <a:lnSpc>
                <a:spcPct val="115000"/>
              </a:lnSpc>
              <a:spcBef>
                <a:spcPts val="0"/>
              </a:spcBef>
              <a:spcAft>
                <a:spcPts val="0"/>
              </a:spcAft>
              <a:buClr>
                <a:schemeClr val="dk2"/>
              </a:buClr>
              <a:buSzPts val="1100"/>
              <a:buNone/>
            </a:pPr>
            <a:r>
              <a:rPr lang="zh-CN" sz="1100">
                <a:solidFill>
                  <a:schemeClr val="dk2"/>
                </a:solidFill>
              </a:rPr>
              <a:t>System-Level Advancements:</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lang="zh-CN" sz="1100">
                <a:solidFill>
                  <a:schemeClr val="dk2"/>
                </a:solidFill>
              </a:rPr>
              <a:t>Swin Large achieves new state-of-the-art results on COCO, exceeding past methods by 2-3 points even with advanced techniques like test time augmentation (TTA).</a:t>
            </a:r>
            <a:endParaRPr sz="11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727650" y="59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Experiments</a:t>
            </a:r>
            <a:endParaRPr/>
          </a:p>
        </p:txBody>
      </p:sp>
      <p:pic>
        <p:nvPicPr>
          <p:cNvPr id="232" name="Google Shape;232;p31"/>
          <p:cNvPicPr preferRelativeResize="0"/>
          <p:nvPr/>
        </p:nvPicPr>
        <p:blipFill>
          <a:blip r:embed="rId3">
            <a:alphaModFix/>
          </a:blip>
          <a:stretch>
            <a:fillRect/>
          </a:stretch>
        </p:blipFill>
        <p:spPr>
          <a:xfrm>
            <a:off x="4448050" y="656475"/>
            <a:ext cx="4374874" cy="4208125"/>
          </a:xfrm>
          <a:prstGeom prst="rect">
            <a:avLst/>
          </a:prstGeom>
          <a:noFill/>
          <a:ln>
            <a:noFill/>
          </a:ln>
        </p:spPr>
      </p:pic>
      <p:sp>
        <p:nvSpPr>
          <p:cNvPr id="233" name="Google Shape;233;p31"/>
          <p:cNvSpPr txBox="1"/>
          <p:nvPr/>
        </p:nvSpPr>
        <p:spPr>
          <a:xfrm>
            <a:off x="-358075" y="1414800"/>
            <a:ext cx="5126700" cy="33432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2"/>
              </a:buClr>
              <a:buSzPts val="1200"/>
              <a:buNone/>
            </a:pPr>
            <a:r>
              <a:rPr b="1" lang="zh-CN" sz="1200">
                <a:solidFill>
                  <a:schemeClr val="dk2"/>
                </a:solidFill>
              </a:rPr>
              <a:t>S</a:t>
            </a:r>
            <a:r>
              <a:rPr b="1" lang="zh-CN" sz="1200">
                <a:solidFill>
                  <a:schemeClr val="dk2"/>
                </a:solidFill>
              </a:rPr>
              <a:t>emantic Segmentation on ADE20K</a:t>
            </a:r>
            <a:endParaRPr b="1"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    </a:t>
            </a:r>
            <a:r>
              <a:rPr lang="zh-CN" sz="1200">
                <a:solidFill>
                  <a:schemeClr val="dk2"/>
                </a:solidFill>
              </a:rPr>
              <a:t>The experiment assesses semantic segmentation using the ADE20K dataset.</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Previous CNN Approaches</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lang="zh-CN" sz="1200">
                <a:solidFill>
                  <a:schemeClr val="dk2"/>
                </a:solidFill>
              </a:rPr>
              <a:t>    </a:t>
            </a:r>
            <a:r>
              <a:rPr lang="zh-CN" sz="1200">
                <a:solidFill>
                  <a:schemeClr val="dk2"/>
                </a:solidFill>
              </a:rPr>
              <a:t>Methods up to DeepLab V3 using ResNet backbones hovered around the 44-45 mIoU range.</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Vision Transformer Impact</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lang="zh-CN" sz="1200">
                <a:solidFill>
                  <a:schemeClr val="dk2"/>
                </a:solidFill>
              </a:rPr>
              <a:t>    </a:t>
            </a:r>
            <a:r>
              <a:rPr lang="zh-CN" sz="1200">
                <a:solidFill>
                  <a:schemeClr val="dk2"/>
                </a:solidFill>
              </a:rPr>
              <a:t>The introduction of Vision Transformers, like SETR with T- Large, pushes performance to a 50.3 mIoU.</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Swin Transformer Advancement</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lang="zh-CN" sz="1200">
                <a:solidFill>
                  <a:schemeClr val="dk2"/>
                </a:solidFill>
              </a:rPr>
              <a:t>    </a:t>
            </a:r>
            <a:r>
              <a:rPr lang="zh-CN" sz="1200">
                <a:solidFill>
                  <a:schemeClr val="dk2"/>
                </a:solidFill>
              </a:rPr>
              <a:t>Swin Transformer Large further elevates the benchmark to a 53.5 mIoU.</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Pre-training Influence</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lang="zh-CN" sz="1200">
                <a:solidFill>
                  <a:schemeClr val="dk2"/>
                </a:solidFill>
              </a:rPr>
              <a:t>    </a:t>
            </a:r>
            <a:r>
              <a:rPr lang="zh-CN" sz="1200">
                <a:solidFill>
                  <a:schemeClr val="dk2"/>
                </a:solidFill>
              </a:rPr>
              <a:t>Models marked with "++" were pre-trained on ImageNet-22K, contributing to their superior performance.</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Motivation</a:t>
            </a:r>
            <a:endParaRPr/>
          </a:p>
        </p:txBody>
      </p:sp>
      <p:sp>
        <p:nvSpPr>
          <p:cNvPr id="93" name="Google Shape;93;p14"/>
          <p:cNvSpPr txBox="1"/>
          <p:nvPr>
            <p:ph idx="1" type="body"/>
          </p:nvPr>
        </p:nvSpPr>
        <p:spPr>
          <a:xfrm>
            <a:off x="432600" y="1362750"/>
            <a:ext cx="8278800" cy="351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zh-CN" sz="1600"/>
              <a:t>Challenges in adapting Transformer from language to vison</a:t>
            </a:r>
            <a:endParaRPr b="1" sz="1600"/>
          </a:p>
          <a:p>
            <a:pPr indent="-330200" lvl="0" marL="457200" rtl="0" algn="l">
              <a:spcBef>
                <a:spcPts val="0"/>
              </a:spcBef>
              <a:spcAft>
                <a:spcPts val="0"/>
              </a:spcAft>
              <a:buSzPts val="1600"/>
              <a:buAutoNum type="arabicPeriod"/>
            </a:pPr>
            <a:r>
              <a:rPr b="1" lang="zh-CN" sz="1600"/>
              <a:t>Large variations in the scale of visual entities: </a:t>
            </a:r>
            <a:endParaRPr b="1" sz="1600"/>
          </a:p>
          <a:p>
            <a:pPr indent="0" lvl="0" marL="0" rtl="0" algn="l">
              <a:spcBef>
                <a:spcPts val="1200"/>
              </a:spcBef>
              <a:spcAft>
                <a:spcPts val="0"/>
              </a:spcAft>
              <a:buNone/>
            </a:pPr>
            <a:r>
              <a:rPr lang="zh-CN" sz="1600"/>
              <a:t>Unlike the word tokens as basic elements, visual elements can vary substantially in scale. </a:t>
            </a:r>
            <a:endParaRPr sz="1600"/>
          </a:p>
          <a:p>
            <a:pPr indent="0" lvl="0" marL="0" rtl="0" algn="l">
              <a:spcBef>
                <a:spcPts val="1200"/>
              </a:spcBef>
              <a:spcAft>
                <a:spcPts val="0"/>
              </a:spcAft>
              <a:buNone/>
            </a:pPr>
            <a:r>
              <a:rPr lang="zh-CN" sz="1600"/>
              <a:t>In existing Transformer-based models, tokens are of a fixed scale, a property unsuitable for vision applications. </a:t>
            </a:r>
            <a:endParaRPr sz="1600"/>
          </a:p>
          <a:p>
            <a:pPr indent="-330200" lvl="0" marL="457200" rtl="0" algn="l">
              <a:spcBef>
                <a:spcPts val="1200"/>
              </a:spcBef>
              <a:spcAft>
                <a:spcPts val="0"/>
              </a:spcAft>
              <a:buSzPts val="1600"/>
              <a:buAutoNum type="arabicPeriod"/>
            </a:pPr>
            <a:r>
              <a:rPr b="1" lang="zh-CN" sz="1600"/>
              <a:t>High resolution of pixels in images:</a:t>
            </a:r>
            <a:endParaRPr b="1" sz="1600"/>
          </a:p>
          <a:p>
            <a:pPr indent="0" lvl="0" marL="0" rtl="0" algn="l">
              <a:spcBef>
                <a:spcPts val="1200"/>
              </a:spcBef>
              <a:spcAft>
                <a:spcPts val="1200"/>
              </a:spcAft>
              <a:buNone/>
            </a:pPr>
            <a:r>
              <a:rPr lang="zh-CN" sz="1600"/>
              <a:t>Some vision tasks require dense prediction at the pixel level, and this would be hard for Transformer, as the computational complexity is quadratic.</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727650" y="59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Experiments</a:t>
            </a:r>
            <a:endParaRPr/>
          </a:p>
        </p:txBody>
      </p:sp>
      <p:pic>
        <p:nvPicPr>
          <p:cNvPr id="239" name="Google Shape;239;p32"/>
          <p:cNvPicPr preferRelativeResize="0"/>
          <p:nvPr/>
        </p:nvPicPr>
        <p:blipFill>
          <a:blip r:embed="rId3">
            <a:alphaModFix/>
          </a:blip>
          <a:stretch>
            <a:fillRect/>
          </a:stretch>
        </p:blipFill>
        <p:spPr>
          <a:xfrm>
            <a:off x="4004000" y="997100"/>
            <a:ext cx="4717567" cy="3705874"/>
          </a:xfrm>
          <a:prstGeom prst="rect">
            <a:avLst/>
          </a:prstGeom>
          <a:noFill/>
          <a:ln>
            <a:noFill/>
          </a:ln>
        </p:spPr>
      </p:pic>
      <p:sp>
        <p:nvSpPr>
          <p:cNvPr id="240" name="Google Shape;240;p32"/>
          <p:cNvSpPr txBox="1"/>
          <p:nvPr/>
        </p:nvSpPr>
        <p:spPr>
          <a:xfrm>
            <a:off x="82700" y="1359775"/>
            <a:ext cx="3921300" cy="33432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chemeClr val="dk2"/>
              </a:buClr>
              <a:buSzPts val="1200"/>
              <a:buNone/>
            </a:pPr>
            <a:r>
              <a:rPr b="1" lang="zh-CN" sz="1200">
                <a:solidFill>
                  <a:schemeClr val="dk2"/>
                </a:solidFill>
              </a:rPr>
              <a:t>Shifted Windows Efficacy</a:t>
            </a:r>
            <a:r>
              <a:rPr lang="zh-CN" sz="1200">
                <a:solidFill>
                  <a:schemeClr val="dk2"/>
                </a:solidFill>
              </a:rPr>
              <a:t>: Research validates the shifted windows and relative position encoding in Swin Transformer for enhanced performance.</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ImageNet Gains</a:t>
            </a:r>
            <a:r>
              <a:rPr lang="zh-CN" sz="1200">
                <a:solidFill>
                  <a:schemeClr val="dk2"/>
                </a:solidFill>
              </a:rPr>
              <a:t>: Modest but significant gains in ImageNet classification, with a 1-point increase noted.</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Downstream Task Benefits</a:t>
            </a:r>
            <a:r>
              <a:rPr lang="zh-CN" sz="1200">
                <a:solidFill>
                  <a:schemeClr val="dk2"/>
                </a:solidFill>
              </a:rPr>
              <a:t>: Marked improvements in COCO object detection and ADE20K semantic segmentation from these features.</a:t>
            </a:r>
            <a:endParaRPr sz="1200">
              <a:solidFill>
                <a:schemeClr val="dk2"/>
              </a:solidFill>
            </a:endParaRPr>
          </a:p>
          <a:p>
            <a:pPr indent="-228600" lvl="0" marL="457200" rtl="0" algn="l">
              <a:lnSpc>
                <a:spcPct val="115000"/>
              </a:lnSpc>
              <a:spcBef>
                <a:spcPts val="0"/>
              </a:spcBef>
              <a:spcAft>
                <a:spcPts val="0"/>
              </a:spcAft>
              <a:buClr>
                <a:schemeClr val="dk2"/>
              </a:buClr>
              <a:buSzPts val="1200"/>
              <a:buNone/>
            </a:pPr>
            <a:r>
              <a:rPr b="1" lang="zh-CN" sz="1200">
                <a:solidFill>
                  <a:schemeClr val="dk2"/>
                </a:solidFill>
              </a:rPr>
              <a:t>Detection and Segmentation Boost</a:t>
            </a:r>
            <a:r>
              <a:rPr lang="zh-CN" sz="1200">
                <a:solidFill>
                  <a:schemeClr val="dk2"/>
                </a:solidFill>
              </a:rPr>
              <a:t>: Shifted windows and relative position encoding bring a 3-point performance uplift in both COCO and ADE20K tasks.</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729450" y="59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Conclusion</a:t>
            </a:r>
            <a:endParaRPr/>
          </a:p>
        </p:txBody>
      </p:sp>
      <p:sp>
        <p:nvSpPr>
          <p:cNvPr id="246" name="Google Shape;24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zh-CN" sz="1400"/>
              <a:t>Swin Transformer is a hierarchical Transformer, which can serve as a backbone to downstream dense prediction tasks.</a:t>
            </a:r>
            <a:endParaRPr sz="1400"/>
          </a:p>
          <a:p>
            <a:pPr indent="-317500" lvl="0" marL="457200" rtl="0" algn="l">
              <a:spcBef>
                <a:spcPts val="0"/>
              </a:spcBef>
              <a:spcAft>
                <a:spcPts val="0"/>
              </a:spcAft>
              <a:buSzPts val="1400"/>
              <a:buChar char="●"/>
            </a:pPr>
            <a:r>
              <a:rPr lang="zh-CN" sz="1400"/>
              <a:t>Linear computational complexity with respect to the input image size.</a:t>
            </a:r>
            <a:endParaRPr sz="1400"/>
          </a:p>
          <a:p>
            <a:pPr indent="-317500" lvl="0" marL="457200" rtl="0" algn="l">
              <a:spcBef>
                <a:spcPts val="0"/>
              </a:spcBef>
              <a:spcAft>
                <a:spcPts val="0"/>
              </a:spcAft>
              <a:buSzPts val="1400"/>
              <a:buChar char="●"/>
            </a:pPr>
            <a:r>
              <a:rPr lang="zh-CN" sz="1400"/>
              <a:t>Using local self-attention inside each window.</a:t>
            </a:r>
            <a:endParaRPr sz="1400"/>
          </a:p>
          <a:p>
            <a:pPr indent="-317500" lvl="0" marL="457200" rtl="0" algn="l">
              <a:spcBef>
                <a:spcPts val="0"/>
              </a:spcBef>
              <a:spcAft>
                <a:spcPts val="0"/>
              </a:spcAft>
              <a:buSzPts val="1400"/>
              <a:buChar char="●"/>
            </a:pPr>
            <a:r>
              <a:rPr lang="zh-CN" sz="1400"/>
              <a:t>Using shifted windows to exchange information between windows.</a:t>
            </a:r>
            <a:endParaRPr sz="1400"/>
          </a:p>
          <a:p>
            <a:pPr indent="0" lvl="0" marL="45720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ctrTitle"/>
          </p:nvPr>
        </p:nvSpPr>
        <p:spPr>
          <a:xfrm>
            <a:off x="449400" y="2049400"/>
            <a:ext cx="82452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Thank you！</a:t>
            </a:r>
            <a:endParaRPr/>
          </a:p>
        </p:txBody>
      </p:sp>
      <p:sp>
        <p:nvSpPr>
          <p:cNvPr id="252" name="Google Shape;252;p3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Motivation</a:t>
            </a:r>
            <a:endParaRPr/>
          </a:p>
        </p:txBody>
      </p:sp>
      <p:sp>
        <p:nvSpPr>
          <p:cNvPr id="99" name="Google Shape;99;p15"/>
          <p:cNvSpPr txBox="1"/>
          <p:nvPr>
            <p:ph idx="1" type="body"/>
          </p:nvPr>
        </p:nvSpPr>
        <p:spPr>
          <a:xfrm>
            <a:off x="368250" y="1352150"/>
            <a:ext cx="8407500" cy="3605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b="1" lang="zh-CN" sz="1600"/>
              <a:t>Contribution</a:t>
            </a:r>
            <a:endParaRPr b="1" sz="1600"/>
          </a:p>
          <a:p>
            <a:pPr indent="-330200" lvl="0" marL="457200" rtl="0" algn="l">
              <a:spcBef>
                <a:spcPts val="0"/>
              </a:spcBef>
              <a:spcAft>
                <a:spcPts val="0"/>
              </a:spcAft>
              <a:buSzPts val="1600"/>
              <a:buAutoNum type="arabicPeriod"/>
            </a:pPr>
            <a:r>
              <a:rPr b="1" lang="zh-CN" sz="1600"/>
              <a:t>Construct hierarchical feature maps:</a:t>
            </a:r>
            <a:r>
              <a:rPr lang="zh-CN" sz="1600"/>
              <a:t> </a:t>
            </a:r>
            <a:endParaRPr sz="1600"/>
          </a:p>
          <a:p>
            <a:pPr indent="0" lvl="0" marL="457200" rtl="0" algn="l">
              <a:spcBef>
                <a:spcPts val="1200"/>
              </a:spcBef>
              <a:spcAft>
                <a:spcPts val="0"/>
              </a:spcAft>
              <a:buNone/>
            </a:pPr>
            <a:r>
              <a:rPr lang="zh-CN" sz="1600"/>
              <a:t>start from small-sized patches and gradually merge neighboring patches in deeper layers</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AutoNum type="arabicPeriod"/>
            </a:pPr>
            <a:r>
              <a:rPr b="1" lang="zh-CN" sz="1600"/>
              <a:t>Linear computional complexity with respect to image size: </a:t>
            </a:r>
            <a:endParaRPr b="1" sz="1600"/>
          </a:p>
          <a:p>
            <a:pPr indent="0" lvl="0" marL="457200" rtl="0" algn="l">
              <a:spcBef>
                <a:spcPts val="1200"/>
              </a:spcBef>
              <a:spcAft>
                <a:spcPts val="0"/>
              </a:spcAft>
              <a:buNone/>
            </a:pPr>
            <a:r>
              <a:rPr lang="zh-CN" sz="1600"/>
              <a:t>computing self-attention locally within non-overlapping windows</a:t>
            </a:r>
            <a:endParaRPr sz="1600"/>
          </a:p>
          <a:p>
            <a:pPr indent="0" lvl="0" marL="457200" rtl="0" algn="l">
              <a:spcBef>
                <a:spcPts val="1200"/>
              </a:spcBef>
              <a:spcAft>
                <a:spcPts val="0"/>
              </a:spcAft>
              <a:buNone/>
            </a:pPr>
            <a:r>
              <a:t/>
            </a:r>
            <a:endParaRPr b="1" sz="1600"/>
          </a:p>
          <a:p>
            <a:pPr indent="-330200" lvl="0" marL="457200" rtl="0" algn="l">
              <a:spcBef>
                <a:spcPts val="1200"/>
              </a:spcBef>
              <a:spcAft>
                <a:spcPts val="0"/>
              </a:spcAft>
              <a:buSzPts val="1600"/>
              <a:buAutoNum type="arabicPeriod"/>
            </a:pPr>
            <a:r>
              <a:rPr b="1" lang="zh-CN" sz="1600"/>
              <a:t>Suitable as a general-purpose backbone for various vision tasks</a:t>
            </a:r>
            <a:endParaRPr b="1" sz="16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Related Work</a:t>
            </a:r>
            <a:endParaRPr/>
          </a:p>
        </p:txBody>
      </p:sp>
      <p:sp>
        <p:nvSpPr>
          <p:cNvPr id="105" name="Google Shape;105;p16"/>
          <p:cNvSpPr txBox="1"/>
          <p:nvPr>
            <p:ph idx="1" type="body"/>
          </p:nvPr>
        </p:nvSpPr>
        <p:spPr>
          <a:xfrm>
            <a:off x="368250" y="1352150"/>
            <a:ext cx="6296400" cy="17670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SzPts val="1900"/>
              <a:buChar char="●"/>
            </a:pPr>
            <a:r>
              <a:rPr b="1" lang="zh-CN" sz="1600"/>
              <a:t>Vision Transformer (ViT)</a:t>
            </a:r>
            <a:endParaRPr b="1" sz="1600"/>
          </a:p>
          <a:p>
            <a:pPr indent="0" lvl="0" marL="0" rtl="0" algn="l">
              <a:spcBef>
                <a:spcPts val="1200"/>
              </a:spcBef>
              <a:spcAft>
                <a:spcPts val="0"/>
              </a:spcAft>
              <a:buNone/>
            </a:pPr>
            <a:r>
              <a:rPr lang="zh-CN" sz="1600"/>
              <a:t>perform well on image classification tasks</a:t>
            </a:r>
            <a:endParaRPr sz="1600"/>
          </a:p>
          <a:p>
            <a:pPr indent="-330200" lvl="0" marL="457200" rtl="0" algn="l">
              <a:spcBef>
                <a:spcPts val="1200"/>
              </a:spcBef>
              <a:spcAft>
                <a:spcPts val="0"/>
              </a:spcAft>
              <a:buSzPts val="1600"/>
              <a:buAutoNum type="arabicPeriod"/>
            </a:pPr>
            <a:r>
              <a:rPr lang="zh-CN" sz="1600"/>
              <a:t>Compute Self-attention globally</a:t>
            </a:r>
            <a:endParaRPr sz="1600"/>
          </a:p>
          <a:p>
            <a:pPr indent="-330200" lvl="0" marL="457200" rtl="0" algn="l">
              <a:spcBef>
                <a:spcPts val="0"/>
              </a:spcBef>
              <a:spcAft>
                <a:spcPts val="0"/>
              </a:spcAft>
              <a:buSzPts val="1600"/>
              <a:buAutoNum type="arabicPeriod"/>
            </a:pPr>
            <a:r>
              <a:rPr lang="zh-CN" sz="1600"/>
              <a:t>Low-resolution feature maps</a:t>
            </a:r>
            <a:endParaRPr sz="1600"/>
          </a:p>
          <a:p>
            <a:pPr indent="-330200" lvl="0" marL="457200" rtl="0" algn="l">
              <a:spcBef>
                <a:spcPts val="0"/>
              </a:spcBef>
              <a:spcAft>
                <a:spcPts val="0"/>
              </a:spcAft>
              <a:buSzPts val="1600"/>
              <a:buAutoNum type="arabicPeriod"/>
            </a:pPr>
            <a:r>
              <a:rPr lang="zh-CN" sz="1600"/>
              <a:t>Quadratic computation complexity</a:t>
            </a:r>
            <a:endParaRPr sz="1600"/>
          </a:p>
        </p:txBody>
      </p:sp>
      <p:pic>
        <p:nvPicPr>
          <p:cNvPr id="106" name="Google Shape;106;p16"/>
          <p:cNvPicPr preferRelativeResize="0"/>
          <p:nvPr/>
        </p:nvPicPr>
        <p:blipFill>
          <a:blip r:embed="rId3">
            <a:alphaModFix/>
          </a:blip>
          <a:stretch>
            <a:fillRect/>
          </a:stretch>
        </p:blipFill>
        <p:spPr>
          <a:xfrm>
            <a:off x="4096850" y="2319325"/>
            <a:ext cx="4913850" cy="261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502275" y="629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Swin Transformer architecture</a:t>
            </a:r>
            <a:endParaRPr/>
          </a:p>
        </p:txBody>
      </p:sp>
      <p:sp>
        <p:nvSpPr>
          <p:cNvPr id="112" name="Google Shape;112;p17"/>
          <p:cNvSpPr txBox="1"/>
          <p:nvPr/>
        </p:nvSpPr>
        <p:spPr>
          <a:xfrm>
            <a:off x="192675" y="4180125"/>
            <a:ext cx="1315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300">
                <a:solidFill>
                  <a:schemeClr val="accent1"/>
                </a:solidFill>
                <a:latin typeface="Lato"/>
                <a:ea typeface="Lato"/>
                <a:cs typeface="Lato"/>
                <a:sym typeface="Lato"/>
              </a:rPr>
              <a:t>Input</a:t>
            </a:r>
            <a:endParaRPr b="1" sz="1300">
              <a:solidFill>
                <a:schemeClr val="accent1"/>
              </a:solidFill>
              <a:latin typeface="Lato"/>
              <a:ea typeface="Lato"/>
              <a:cs typeface="Lato"/>
              <a:sym typeface="Lato"/>
            </a:endParaRPr>
          </a:p>
          <a:p>
            <a:pPr indent="0" lvl="0" marL="0" rtl="0" algn="ctr">
              <a:spcBef>
                <a:spcPts val="0"/>
              </a:spcBef>
              <a:spcAft>
                <a:spcPts val="0"/>
              </a:spcAft>
              <a:buNone/>
            </a:pPr>
            <a:r>
              <a:rPr lang="zh-CN" sz="1300">
                <a:solidFill>
                  <a:schemeClr val="accent1"/>
                </a:solidFill>
                <a:latin typeface="Lato"/>
                <a:ea typeface="Lato"/>
                <a:cs typeface="Lato"/>
                <a:sym typeface="Lato"/>
              </a:rPr>
              <a:t>16x16x3(RGB)</a:t>
            </a:r>
            <a:endParaRPr sz="1300">
              <a:solidFill>
                <a:schemeClr val="accent1"/>
              </a:solidFill>
              <a:latin typeface="Lato"/>
              <a:ea typeface="Lato"/>
              <a:cs typeface="Lato"/>
              <a:sym typeface="Lato"/>
            </a:endParaRPr>
          </a:p>
        </p:txBody>
      </p:sp>
      <p:sp>
        <p:nvSpPr>
          <p:cNvPr id="113" name="Google Shape;113;p17"/>
          <p:cNvSpPr txBox="1"/>
          <p:nvPr/>
        </p:nvSpPr>
        <p:spPr>
          <a:xfrm>
            <a:off x="1507875" y="4290525"/>
            <a:ext cx="2379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300">
                <a:solidFill>
                  <a:schemeClr val="accent1"/>
                </a:solidFill>
                <a:latin typeface="Lato"/>
                <a:ea typeface="Lato"/>
                <a:cs typeface="Lato"/>
                <a:sym typeface="Lato"/>
              </a:rPr>
              <a:t>Patch Patition</a:t>
            </a:r>
            <a:endParaRPr b="1" sz="1300">
              <a:solidFill>
                <a:schemeClr val="accent1"/>
              </a:solidFill>
              <a:latin typeface="Lato"/>
              <a:ea typeface="Lato"/>
              <a:cs typeface="Lato"/>
              <a:sym typeface="Lato"/>
            </a:endParaRPr>
          </a:p>
          <a:p>
            <a:pPr indent="0" lvl="0" marL="0" rtl="0" algn="ctr">
              <a:spcBef>
                <a:spcPts val="0"/>
              </a:spcBef>
              <a:spcAft>
                <a:spcPts val="0"/>
              </a:spcAft>
              <a:buNone/>
            </a:pPr>
            <a:r>
              <a:rPr lang="zh-CN" sz="1300">
                <a:solidFill>
                  <a:schemeClr val="accent1"/>
                </a:solidFill>
                <a:latin typeface="Lato"/>
                <a:ea typeface="Lato"/>
                <a:cs typeface="Lato"/>
                <a:sym typeface="Lato"/>
              </a:rPr>
              <a:t>4</a:t>
            </a:r>
            <a:r>
              <a:rPr lang="zh-CN" sz="1300">
                <a:solidFill>
                  <a:schemeClr val="accent1"/>
                </a:solidFill>
                <a:latin typeface="Lato"/>
                <a:ea typeface="Lato"/>
                <a:cs typeface="Lato"/>
                <a:sym typeface="Lato"/>
              </a:rPr>
              <a:t>x4 patches (</a:t>
            </a:r>
            <a:r>
              <a:rPr lang="zh-CN" sz="1200">
                <a:solidFill>
                  <a:srgbClr val="374151"/>
                </a:solidFill>
              </a:rPr>
              <a:t>each patch is 4x4 pixels)</a:t>
            </a:r>
            <a:endParaRPr sz="1300">
              <a:solidFill>
                <a:schemeClr val="accent1"/>
              </a:solidFill>
              <a:latin typeface="Lato"/>
              <a:ea typeface="Lato"/>
              <a:cs typeface="Lato"/>
              <a:sym typeface="Lato"/>
            </a:endParaRPr>
          </a:p>
        </p:txBody>
      </p:sp>
      <p:pic>
        <p:nvPicPr>
          <p:cNvPr id="114" name="Google Shape;114;p17"/>
          <p:cNvPicPr preferRelativeResize="0"/>
          <p:nvPr/>
        </p:nvPicPr>
        <p:blipFill>
          <a:blip r:embed="rId3">
            <a:alphaModFix/>
          </a:blip>
          <a:stretch>
            <a:fillRect/>
          </a:stretch>
        </p:blipFill>
        <p:spPr>
          <a:xfrm>
            <a:off x="5489523" y="2560098"/>
            <a:ext cx="3505850" cy="1293325"/>
          </a:xfrm>
          <a:prstGeom prst="rect">
            <a:avLst/>
          </a:prstGeom>
          <a:noFill/>
          <a:ln>
            <a:noFill/>
          </a:ln>
        </p:spPr>
      </p:pic>
      <p:pic>
        <p:nvPicPr>
          <p:cNvPr id="115" name="Google Shape;115;p17"/>
          <p:cNvPicPr preferRelativeResize="0"/>
          <p:nvPr/>
        </p:nvPicPr>
        <p:blipFill>
          <a:blip r:embed="rId4">
            <a:alphaModFix/>
          </a:blip>
          <a:stretch>
            <a:fillRect/>
          </a:stretch>
        </p:blipFill>
        <p:spPr>
          <a:xfrm>
            <a:off x="713675" y="1316675"/>
            <a:ext cx="1791447" cy="2462238"/>
          </a:xfrm>
          <a:prstGeom prst="rect">
            <a:avLst/>
          </a:prstGeom>
          <a:noFill/>
          <a:ln>
            <a:noFill/>
          </a:ln>
        </p:spPr>
      </p:pic>
      <p:cxnSp>
        <p:nvCxnSpPr>
          <p:cNvPr id="116" name="Google Shape;116;p17"/>
          <p:cNvCxnSpPr>
            <a:endCxn id="112" idx="0"/>
          </p:cNvCxnSpPr>
          <p:nvPr/>
        </p:nvCxnSpPr>
        <p:spPr>
          <a:xfrm flipH="1">
            <a:off x="850275" y="3225225"/>
            <a:ext cx="406200" cy="954900"/>
          </a:xfrm>
          <a:prstGeom prst="straightConnector1">
            <a:avLst/>
          </a:prstGeom>
          <a:noFill/>
          <a:ln cap="flat" cmpd="sng" w="9525">
            <a:solidFill>
              <a:schemeClr val="accent3"/>
            </a:solidFill>
            <a:prstDash val="solid"/>
            <a:round/>
            <a:headEnd len="med" w="med" type="none"/>
            <a:tailEnd len="med" w="med" type="triangle"/>
          </a:ln>
        </p:spPr>
      </p:cxnSp>
      <p:cxnSp>
        <p:nvCxnSpPr>
          <p:cNvPr id="117" name="Google Shape;117;p17"/>
          <p:cNvCxnSpPr>
            <a:endCxn id="113" idx="0"/>
          </p:cNvCxnSpPr>
          <p:nvPr/>
        </p:nvCxnSpPr>
        <p:spPr>
          <a:xfrm>
            <a:off x="2337075" y="3778125"/>
            <a:ext cx="360300" cy="512400"/>
          </a:xfrm>
          <a:prstGeom prst="straightConnector1">
            <a:avLst/>
          </a:prstGeom>
          <a:noFill/>
          <a:ln cap="flat" cmpd="sng" w="9525">
            <a:solidFill>
              <a:schemeClr val="accent3"/>
            </a:solidFill>
            <a:prstDash val="solid"/>
            <a:round/>
            <a:headEnd len="med" w="med" type="none"/>
            <a:tailEnd len="med" w="med" type="triangle"/>
          </a:ln>
        </p:spPr>
      </p:cxnSp>
      <p:cxnSp>
        <p:nvCxnSpPr>
          <p:cNvPr id="118" name="Google Shape;118;p17"/>
          <p:cNvCxnSpPr/>
          <p:nvPr/>
        </p:nvCxnSpPr>
        <p:spPr>
          <a:xfrm flipH="1" rot="10800000">
            <a:off x="5269150" y="2982200"/>
            <a:ext cx="536100" cy="8400"/>
          </a:xfrm>
          <a:prstGeom prst="straightConnector1">
            <a:avLst/>
          </a:prstGeom>
          <a:noFill/>
          <a:ln cap="flat" cmpd="sng" w="28575">
            <a:solidFill>
              <a:schemeClr val="accent3"/>
            </a:solidFill>
            <a:prstDash val="solid"/>
            <a:round/>
            <a:headEnd len="med" w="med" type="none"/>
            <a:tailEnd len="med" w="med" type="triangle"/>
          </a:ln>
        </p:spPr>
      </p:cxnSp>
      <p:pic>
        <p:nvPicPr>
          <p:cNvPr id="119" name="Google Shape;119;p17"/>
          <p:cNvPicPr preferRelativeResize="0"/>
          <p:nvPr/>
        </p:nvPicPr>
        <p:blipFill>
          <a:blip r:embed="rId5">
            <a:alphaModFix/>
          </a:blip>
          <a:stretch>
            <a:fillRect/>
          </a:stretch>
        </p:blipFill>
        <p:spPr>
          <a:xfrm>
            <a:off x="3796375" y="2443488"/>
            <a:ext cx="1100499" cy="1085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502275" y="629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Swin Transformer architecture</a:t>
            </a:r>
            <a:endParaRPr/>
          </a:p>
        </p:txBody>
      </p:sp>
      <p:pic>
        <p:nvPicPr>
          <p:cNvPr id="125" name="Google Shape;125;p18"/>
          <p:cNvPicPr preferRelativeResize="0"/>
          <p:nvPr/>
        </p:nvPicPr>
        <p:blipFill>
          <a:blip r:embed="rId3">
            <a:alphaModFix/>
          </a:blip>
          <a:stretch>
            <a:fillRect/>
          </a:stretch>
        </p:blipFill>
        <p:spPr>
          <a:xfrm>
            <a:off x="384775" y="1316675"/>
            <a:ext cx="4892884" cy="2779575"/>
          </a:xfrm>
          <a:prstGeom prst="rect">
            <a:avLst/>
          </a:prstGeom>
          <a:noFill/>
          <a:ln>
            <a:noFill/>
          </a:ln>
        </p:spPr>
      </p:pic>
      <p:sp>
        <p:nvSpPr>
          <p:cNvPr id="126" name="Google Shape;126;p18"/>
          <p:cNvSpPr txBox="1"/>
          <p:nvPr/>
        </p:nvSpPr>
        <p:spPr>
          <a:xfrm>
            <a:off x="1214650" y="4414775"/>
            <a:ext cx="4699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300">
                <a:solidFill>
                  <a:schemeClr val="accent1"/>
                </a:solidFill>
                <a:latin typeface="Lato"/>
                <a:ea typeface="Lato"/>
                <a:cs typeface="Lato"/>
                <a:sym typeface="Lato"/>
              </a:rPr>
              <a:t>Patch Merging</a:t>
            </a:r>
            <a:endParaRPr b="1" sz="1300">
              <a:solidFill>
                <a:schemeClr val="accent1"/>
              </a:solidFill>
              <a:latin typeface="Lato"/>
              <a:ea typeface="Lato"/>
              <a:cs typeface="Lato"/>
              <a:sym typeface="Lato"/>
            </a:endParaRPr>
          </a:p>
          <a:p>
            <a:pPr indent="0" lvl="0" marL="0" rtl="0" algn="ctr">
              <a:spcBef>
                <a:spcPts val="0"/>
              </a:spcBef>
              <a:spcAft>
                <a:spcPts val="0"/>
              </a:spcAft>
              <a:buNone/>
            </a:pPr>
            <a:r>
              <a:rPr lang="zh-CN" sz="1300">
                <a:solidFill>
                  <a:schemeClr val="accent1"/>
                </a:solidFill>
                <a:latin typeface="Lato"/>
                <a:ea typeface="Lato"/>
                <a:cs typeface="Lato"/>
                <a:sym typeface="Lato"/>
              </a:rPr>
              <a:t>4 patches to 1 patch(using pooling or striding convolution)</a:t>
            </a:r>
            <a:endParaRPr sz="1300">
              <a:solidFill>
                <a:schemeClr val="accent1"/>
              </a:solidFill>
              <a:latin typeface="Lato"/>
              <a:ea typeface="Lato"/>
              <a:cs typeface="Lato"/>
              <a:sym typeface="Lato"/>
            </a:endParaRPr>
          </a:p>
        </p:txBody>
      </p:sp>
      <p:cxnSp>
        <p:nvCxnSpPr>
          <p:cNvPr id="127" name="Google Shape;127;p18"/>
          <p:cNvCxnSpPr>
            <a:endCxn id="126" idx="0"/>
          </p:cNvCxnSpPr>
          <p:nvPr/>
        </p:nvCxnSpPr>
        <p:spPr>
          <a:xfrm flipH="1">
            <a:off x="3564400" y="3887075"/>
            <a:ext cx="288900" cy="527700"/>
          </a:xfrm>
          <a:prstGeom prst="straightConnector1">
            <a:avLst/>
          </a:prstGeom>
          <a:noFill/>
          <a:ln cap="flat" cmpd="sng" w="9525">
            <a:solidFill>
              <a:schemeClr val="accent3"/>
            </a:solidFill>
            <a:prstDash val="solid"/>
            <a:round/>
            <a:headEnd len="med" w="med" type="none"/>
            <a:tailEnd len="med" w="med" type="triangle"/>
          </a:ln>
        </p:spPr>
      </p:cxnSp>
      <p:pic>
        <p:nvPicPr>
          <p:cNvPr id="128" name="Google Shape;128;p18"/>
          <p:cNvPicPr preferRelativeResize="0"/>
          <p:nvPr/>
        </p:nvPicPr>
        <p:blipFill>
          <a:blip r:embed="rId4">
            <a:alphaModFix/>
          </a:blip>
          <a:stretch>
            <a:fillRect/>
          </a:stretch>
        </p:blipFill>
        <p:spPr>
          <a:xfrm>
            <a:off x="5438434" y="1919825"/>
            <a:ext cx="3561541" cy="2142025"/>
          </a:xfrm>
          <a:prstGeom prst="rect">
            <a:avLst/>
          </a:prstGeom>
          <a:noFill/>
          <a:ln>
            <a:noFill/>
          </a:ln>
        </p:spPr>
      </p:pic>
      <p:cxnSp>
        <p:nvCxnSpPr>
          <p:cNvPr id="129" name="Google Shape;129;p18"/>
          <p:cNvCxnSpPr/>
          <p:nvPr/>
        </p:nvCxnSpPr>
        <p:spPr>
          <a:xfrm flipH="1" rot="10800000">
            <a:off x="6115225" y="2630525"/>
            <a:ext cx="75300" cy="6114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502275" y="629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Swin Transformer architecture</a:t>
            </a:r>
            <a:endParaRPr/>
          </a:p>
        </p:txBody>
      </p:sp>
      <p:pic>
        <p:nvPicPr>
          <p:cNvPr id="135" name="Google Shape;135;p19"/>
          <p:cNvPicPr preferRelativeResize="0"/>
          <p:nvPr/>
        </p:nvPicPr>
        <p:blipFill>
          <a:blip r:embed="rId3">
            <a:alphaModFix/>
          </a:blip>
          <a:stretch>
            <a:fillRect/>
          </a:stretch>
        </p:blipFill>
        <p:spPr>
          <a:xfrm>
            <a:off x="216775" y="2040975"/>
            <a:ext cx="5596876" cy="1993222"/>
          </a:xfrm>
          <a:prstGeom prst="rect">
            <a:avLst/>
          </a:prstGeom>
          <a:noFill/>
          <a:ln>
            <a:noFill/>
          </a:ln>
        </p:spPr>
      </p:pic>
      <p:pic>
        <p:nvPicPr>
          <p:cNvPr id="136" name="Google Shape;136;p19"/>
          <p:cNvPicPr preferRelativeResize="0"/>
          <p:nvPr/>
        </p:nvPicPr>
        <p:blipFill>
          <a:blip r:embed="rId4">
            <a:alphaModFix/>
          </a:blip>
          <a:stretch>
            <a:fillRect/>
          </a:stretch>
        </p:blipFill>
        <p:spPr>
          <a:xfrm>
            <a:off x="5880679" y="1518588"/>
            <a:ext cx="2915246" cy="303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604675" y="570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Advantage(Reducing Computation)</a:t>
            </a:r>
            <a:endParaRPr/>
          </a:p>
        </p:txBody>
      </p:sp>
      <p:graphicFrame>
        <p:nvGraphicFramePr>
          <p:cNvPr id="142" name="Google Shape;142;p20"/>
          <p:cNvGraphicFramePr/>
          <p:nvPr/>
        </p:nvGraphicFramePr>
        <p:xfrm>
          <a:off x="650925" y="1583900"/>
          <a:ext cx="3000000" cy="3000000"/>
        </p:xfrm>
        <a:graphic>
          <a:graphicData uri="http://schemas.openxmlformats.org/drawingml/2006/table">
            <a:tbl>
              <a:tblPr>
                <a:noFill/>
                <a:tableStyleId>{D6B81944-B3A4-49F9-A14E-B77AC93F82BD}</a:tableStyleId>
              </a:tblPr>
              <a:tblGrid>
                <a:gridCol w="382850"/>
                <a:gridCol w="382850"/>
                <a:gridCol w="382850"/>
                <a:gridCol w="382850"/>
                <a:gridCol w="382850"/>
                <a:gridCol w="382850"/>
                <a:gridCol w="382850"/>
                <a:gridCol w="382850"/>
              </a:tblGrid>
              <a:tr h="261425">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marR="8377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37950">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37950">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37950">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61425">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37950">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37950">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r h="261425">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solidFill>
                      <a:srgbClr val="4A86E8"/>
                    </a:solidFill>
                  </a:tcPr>
                </a:tc>
              </a:tr>
            </a:tbl>
          </a:graphicData>
        </a:graphic>
      </p:graphicFrame>
      <p:sp>
        <p:nvSpPr>
          <p:cNvPr id="143" name="Google Shape;143;p20"/>
          <p:cNvSpPr txBox="1"/>
          <p:nvPr/>
        </p:nvSpPr>
        <p:spPr>
          <a:xfrm>
            <a:off x="4364425" y="1980100"/>
            <a:ext cx="474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(1)ViT</a:t>
            </a:r>
            <a:endParaRPr b="1" sz="16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4" name="Google Shape;144;p20"/>
          <p:cNvSpPr txBox="1"/>
          <p:nvPr/>
        </p:nvSpPr>
        <p:spPr>
          <a:xfrm>
            <a:off x="4364425" y="2340738"/>
            <a:ext cx="463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64×63=4032</a:t>
            </a:r>
            <a:endParaRPr sz="1300">
              <a:solidFill>
                <a:schemeClr val="accent1"/>
              </a:solidFill>
              <a:latin typeface="Lato"/>
              <a:ea typeface="Lato"/>
              <a:cs typeface="Lato"/>
              <a:sym typeface="Lato"/>
            </a:endParaRPr>
          </a:p>
          <a:p>
            <a:pPr indent="0" lvl="0" marL="0" rtl="0" algn="l">
              <a:spcBef>
                <a:spcPts val="0"/>
              </a:spcBef>
              <a:spcAft>
                <a:spcPts val="0"/>
              </a:spcAft>
              <a:buNone/>
            </a:pPr>
            <a:r>
              <a:rPr lang="zh-CN" sz="1300">
                <a:solidFill>
                  <a:schemeClr val="accent1"/>
                </a:solidFill>
                <a:latin typeface="Lato"/>
                <a:ea typeface="Lato"/>
                <a:cs typeface="Lato"/>
                <a:sym typeface="Lato"/>
              </a:rPr>
              <a:t>Computational complexity：O(N^2)</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5" name="Google Shape;145;p20"/>
          <p:cNvSpPr txBox="1"/>
          <p:nvPr/>
        </p:nvSpPr>
        <p:spPr>
          <a:xfrm>
            <a:off x="1893200" y="4649250"/>
            <a:ext cx="482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8x8</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604675" y="570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Advantage(Reducing Computation)</a:t>
            </a:r>
            <a:endParaRPr/>
          </a:p>
        </p:txBody>
      </p:sp>
      <p:sp>
        <p:nvSpPr>
          <p:cNvPr id="151" name="Google Shape;151;p21"/>
          <p:cNvSpPr txBox="1"/>
          <p:nvPr/>
        </p:nvSpPr>
        <p:spPr>
          <a:xfrm>
            <a:off x="4364425" y="1980100"/>
            <a:ext cx="474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(1)ViT</a:t>
            </a:r>
            <a:endParaRPr b="1" sz="16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52" name="Google Shape;152;p21"/>
          <p:cNvSpPr txBox="1"/>
          <p:nvPr/>
        </p:nvSpPr>
        <p:spPr>
          <a:xfrm>
            <a:off x="4364425" y="2340738"/>
            <a:ext cx="463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64×63=4032</a:t>
            </a:r>
            <a:endParaRPr sz="1300">
              <a:solidFill>
                <a:schemeClr val="accent1"/>
              </a:solidFill>
              <a:latin typeface="Lato"/>
              <a:ea typeface="Lato"/>
              <a:cs typeface="Lato"/>
              <a:sym typeface="Lato"/>
            </a:endParaRPr>
          </a:p>
          <a:p>
            <a:pPr indent="0" lvl="0" marL="0" rtl="0" algn="l">
              <a:spcBef>
                <a:spcPts val="0"/>
              </a:spcBef>
              <a:spcAft>
                <a:spcPts val="0"/>
              </a:spcAft>
              <a:buNone/>
            </a:pPr>
            <a:r>
              <a:rPr lang="zh-CN" sz="1300">
                <a:solidFill>
                  <a:schemeClr val="accent1"/>
                </a:solidFill>
                <a:latin typeface="Lato"/>
                <a:ea typeface="Lato"/>
                <a:cs typeface="Lato"/>
                <a:sym typeface="Lato"/>
              </a:rPr>
              <a:t>Computational complexity：O(N^2)</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53" name="Google Shape;153;p21"/>
          <p:cNvSpPr txBox="1"/>
          <p:nvPr/>
        </p:nvSpPr>
        <p:spPr>
          <a:xfrm>
            <a:off x="4449825" y="33878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(2)</a:t>
            </a:r>
            <a:r>
              <a:rPr lang="zh-CN" sz="1300">
                <a:solidFill>
                  <a:schemeClr val="accent1"/>
                </a:solidFill>
                <a:latin typeface="Lato"/>
                <a:ea typeface="Lato"/>
                <a:cs typeface="Lato"/>
                <a:sym typeface="Lato"/>
              </a:rPr>
              <a:t> </a:t>
            </a:r>
            <a:r>
              <a:rPr b="1" lang="zh-CN" sz="1600">
                <a:solidFill>
                  <a:srgbClr val="1D1D1F"/>
                </a:solidFill>
                <a:highlight>
                  <a:srgbClr val="FFFFFF"/>
                </a:highlight>
                <a:latin typeface="Lato"/>
                <a:ea typeface="Lato"/>
                <a:cs typeface="Lato"/>
                <a:sym typeface="Lato"/>
              </a:rPr>
              <a:t>Swin Transformer</a:t>
            </a:r>
            <a:endParaRPr b="1" sz="1600">
              <a:solidFill>
                <a:srgbClr val="1D1D1F"/>
              </a:solidFill>
              <a:highlight>
                <a:srgbClr val="FFFFFF"/>
              </a:highlight>
              <a:latin typeface="Lato"/>
              <a:ea typeface="Lato"/>
              <a:cs typeface="Lato"/>
              <a:sym typeface="Lato"/>
            </a:endParaRPr>
          </a:p>
          <a:p>
            <a:pPr indent="0" lvl="0" marL="0" rtl="0" algn="l">
              <a:spcBef>
                <a:spcPts val="0"/>
              </a:spcBef>
              <a:spcAft>
                <a:spcPts val="0"/>
              </a:spcAft>
              <a:buNone/>
            </a:pPr>
            <a:r>
              <a:t/>
            </a:r>
            <a:endParaRPr b="1" sz="1600">
              <a:solidFill>
                <a:schemeClr val="accent1"/>
              </a:solidFill>
              <a:latin typeface="Lato"/>
              <a:ea typeface="Lato"/>
              <a:cs typeface="Lato"/>
              <a:sym typeface="Lato"/>
            </a:endParaRPr>
          </a:p>
        </p:txBody>
      </p:sp>
      <p:sp>
        <p:nvSpPr>
          <p:cNvPr id="154" name="Google Shape;154;p21"/>
          <p:cNvSpPr txBox="1"/>
          <p:nvPr/>
        </p:nvSpPr>
        <p:spPr>
          <a:xfrm>
            <a:off x="4498475" y="38702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1D1D1F"/>
                </a:solidFill>
                <a:highlight>
                  <a:srgbClr val="FFFFFF"/>
                </a:highlight>
              </a:rPr>
              <a:t>16×15=240</a:t>
            </a:r>
            <a:endParaRPr sz="1200">
              <a:solidFill>
                <a:srgbClr val="1D1D1F"/>
              </a:solidFill>
              <a:highlight>
                <a:srgbClr val="FFFFFF"/>
              </a:highlight>
            </a:endParaRPr>
          </a:p>
          <a:p>
            <a:pPr indent="0" lvl="0" marL="0" rtl="0" algn="l">
              <a:spcBef>
                <a:spcPts val="0"/>
              </a:spcBef>
              <a:spcAft>
                <a:spcPts val="0"/>
              </a:spcAft>
              <a:buNone/>
            </a:pPr>
            <a:r>
              <a:rPr lang="zh-CN" sz="1300">
                <a:solidFill>
                  <a:schemeClr val="accent1"/>
                </a:solidFill>
                <a:latin typeface="Lato"/>
                <a:ea typeface="Lato"/>
                <a:cs typeface="Lato"/>
                <a:sym typeface="Lato"/>
              </a:rPr>
              <a:t>C</a:t>
            </a:r>
            <a:r>
              <a:rPr lang="zh-CN" sz="1300">
                <a:solidFill>
                  <a:schemeClr val="accent1"/>
                </a:solidFill>
                <a:latin typeface="Lato"/>
                <a:ea typeface="Lato"/>
                <a:cs typeface="Lato"/>
                <a:sym typeface="Lato"/>
              </a:rPr>
              <a:t>omputational complexity：O(N)</a:t>
            </a:r>
            <a:endParaRPr sz="1200">
              <a:solidFill>
                <a:srgbClr val="1D1D1F"/>
              </a:solidFill>
              <a:highlight>
                <a:srgbClr val="FFFFFF"/>
              </a:highlight>
            </a:endParaRPr>
          </a:p>
        </p:txBody>
      </p:sp>
      <p:pic>
        <p:nvPicPr>
          <p:cNvPr id="155" name="Google Shape;155;p21"/>
          <p:cNvPicPr preferRelativeResize="0"/>
          <p:nvPr/>
        </p:nvPicPr>
        <p:blipFill>
          <a:blip r:embed="rId3">
            <a:alphaModFix/>
          </a:blip>
          <a:stretch>
            <a:fillRect/>
          </a:stretch>
        </p:blipFill>
        <p:spPr>
          <a:xfrm>
            <a:off x="420450" y="1366525"/>
            <a:ext cx="3580951" cy="3567549"/>
          </a:xfrm>
          <a:prstGeom prst="rect">
            <a:avLst/>
          </a:prstGeom>
          <a:noFill/>
          <a:ln>
            <a:noFill/>
          </a:ln>
        </p:spPr>
      </p:pic>
      <p:cxnSp>
        <p:nvCxnSpPr>
          <p:cNvPr id="156" name="Google Shape;156;p21"/>
          <p:cNvCxnSpPr>
            <a:endCxn id="154" idx="1"/>
          </p:cNvCxnSpPr>
          <p:nvPr/>
        </p:nvCxnSpPr>
        <p:spPr>
          <a:xfrm>
            <a:off x="3895175" y="3920300"/>
            <a:ext cx="603300" cy="234600"/>
          </a:xfrm>
          <a:prstGeom prst="straightConnector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